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1" r:id="rId2"/>
    <p:sldId id="257" r:id="rId3"/>
    <p:sldId id="272" r:id="rId4"/>
    <p:sldId id="273" r:id="rId5"/>
    <p:sldId id="274" r:id="rId6"/>
    <p:sldId id="279" r:id="rId7"/>
    <p:sldId id="286" r:id="rId8"/>
    <p:sldId id="287" r:id="rId9"/>
    <p:sldId id="288" r:id="rId10"/>
    <p:sldId id="289" r:id="rId11"/>
    <p:sldId id="290" r:id="rId12"/>
    <p:sldId id="275" r:id="rId13"/>
    <p:sldId id="281" r:id="rId14"/>
    <p:sldId id="283" r:id="rId15"/>
    <p:sldId id="282" r:id="rId16"/>
    <p:sldId id="285" r:id="rId17"/>
    <p:sldId id="276" r:id="rId18"/>
    <p:sldId id="277" r:id="rId19"/>
    <p:sldId id="294" r:id="rId20"/>
    <p:sldId id="295" r:id="rId21"/>
    <p:sldId id="296" r:id="rId22"/>
    <p:sldId id="293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39D292-8D28-4719-B1CE-42A0124C553C}" v="14" dt="2022-06-24T15:02:59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4" autoAdjust="0"/>
    <p:restoredTop sz="93521" autoAdjust="0"/>
  </p:normalViewPr>
  <p:slideViewPr>
    <p:cSldViewPr snapToGrid="0">
      <p:cViewPr varScale="1">
        <p:scale>
          <a:sx n="115" d="100"/>
          <a:sy n="115" d="100"/>
        </p:scale>
        <p:origin x="52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4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phi Pembe" userId="f6759ade-a6bf-47ce-800f-3ea3f215d0a3" providerId="ADAL" clId="{D639D292-8D28-4719-B1CE-42A0124C553C}"/>
    <pc:docChg chg="undo redo custSel addSld delSld modSld">
      <pc:chgData name="Suphi Pembe" userId="f6759ade-a6bf-47ce-800f-3ea3f215d0a3" providerId="ADAL" clId="{D639D292-8D28-4719-B1CE-42A0124C553C}" dt="2022-06-24T15:14:28.638" v="815" actId="20577"/>
      <pc:docMkLst>
        <pc:docMk/>
      </pc:docMkLst>
      <pc:sldChg chg="modSp mod">
        <pc:chgData name="Suphi Pembe" userId="f6759ade-a6bf-47ce-800f-3ea3f215d0a3" providerId="ADAL" clId="{D639D292-8D28-4719-B1CE-42A0124C553C}" dt="2022-06-24T15:11:18.561" v="537" actId="20577"/>
        <pc:sldMkLst>
          <pc:docMk/>
          <pc:sldMk cId="3293037919" sldId="257"/>
        </pc:sldMkLst>
        <pc:spChg chg="mod">
          <ac:chgData name="Suphi Pembe" userId="f6759ade-a6bf-47ce-800f-3ea3f215d0a3" providerId="ADAL" clId="{D639D292-8D28-4719-B1CE-42A0124C553C}" dt="2022-06-24T15:11:18.561" v="537" actId="20577"/>
          <ac:spMkLst>
            <pc:docMk/>
            <pc:sldMk cId="3293037919" sldId="257"/>
            <ac:spMk id="3" creationId="{5D982A67-C91C-A012-4F01-5B1400B4E725}"/>
          </ac:spMkLst>
        </pc:spChg>
      </pc:sldChg>
      <pc:sldChg chg="modSp mod">
        <pc:chgData name="Suphi Pembe" userId="f6759ade-a6bf-47ce-800f-3ea3f215d0a3" providerId="ADAL" clId="{D639D292-8D28-4719-B1CE-42A0124C553C}" dt="2022-06-24T13:48:16.628" v="39" actId="20577"/>
        <pc:sldMkLst>
          <pc:docMk/>
          <pc:sldMk cId="666196139" sldId="271"/>
        </pc:sldMkLst>
        <pc:spChg chg="mod">
          <ac:chgData name="Suphi Pembe" userId="f6759ade-a6bf-47ce-800f-3ea3f215d0a3" providerId="ADAL" clId="{D639D292-8D28-4719-B1CE-42A0124C553C}" dt="2022-06-24T13:48:16.628" v="39" actId="20577"/>
          <ac:spMkLst>
            <pc:docMk/>
            <pc:sldMk cId="666196139" sldId="271"/>
            <ac:spMk id="2" creationId="{E6776D60-7ED2-4AEF-A61A-9904F4FCC1C8}"/>
          </ac:spMkLst>
        </pc:spChg>
      </pc:sldChg>
      <pc:sldChg chg="addSp modSp mod">
        <pc:chgData name="Suphi Pembe" userId="f6759ade-a6bf-47ce-800f-3ea3f215d0a3" providerId="ADAL" clId="{D639D292-8D28-4719-B1CE-42A0124C553C}" dt="2022-06-24T14:15:01.491" v="84" actId="20577"/>
        <pc:sldMkLst>
          <pc:docMk/>
          <pc:sldMk cId="1845549096" sldId="273"/>
        </pc:sldMkLst>
        <pc:spChg chg="add mod">
          <ac:chgData name="Suphi Pembe" userId="f6759ade-a6bf-47ce-800f-3ea3f215d0a3" providerId="ADAL" clId="{D639D292-8D28-4719-B1CE-42A0124C553C}" dt="2022-06-24T14:15:01.491" v="84" actId="20577"/>
          <ac:spMkLst>
            <pc:docMk/>
            <pc:sldMk cId="1845549096" sldId="273"/>
            <ac:spMk id="8" creationId="{9007CD26-5AA8-8347-FBFF-BC031073F40E}"/>
          </ac:spMkLst>
        </pc:spChg>
      </pc:sldChg>
      <pc:sldChg chg="addSp delSp modSp mod">
        <pc:chgData name="Suphi Pembe" userId="f6759ade-a6bf-47ce-800f-3ea3f215d0a3" providerId="ADAL" clId="{D639D292-8D28-4719-B1CE-42A0124C553C}" dt="2022-06-24T14:13:56.540" v="83" actId="20577"/>
        <pc:sldMkLst>
          <pc:docMk/>
          <pc:sldMk cId="1772531090" sldId="274"/>
        </pc:sldMkLst>
        <pc:spChg chg="mod">
          <ac:chgData name="Suphi Pembe" userId="f6759ade-a6bf-47ce-800f-3ea3f215d0a3" providerId="ADAL" clId="{D639D292-8D28-4719-B1CE-42A0124C553C}" dt="2022-06-24T14:13:11.959" v="79" actId="1076"/>
          <ac:spMkLst>
            <pc:docMk/>
            <pc:sldMk cId="1772531090" sldId="274"/>
            <ac:spMk id="3" creationId="{5D982A67-C91C-A012-4F01-5B1400B4E725}"/>
          </ac:spMkLst>
        </pc:spChg>
        <pc:spChg chg="add del mod">
          <ac:chgData name="Suphi Pembe" userId="f6759ade-a6bf-47ce-800f-3ea3f215d0a3" providerId="ADAL" clId="{D639D292-8D28-4719-B1CE-42A0124C553C}" dt="2022-06-24T14:13:14.830" v="80" actId="478"/>
          <ac:spMkLst>
            <pc:docMk/>
            <pc:sldMk cId="1772531090" sldId="274"/>
            <ac:spMk id="8" creationId="{3A86E23B-7649-8109-00C1-7B8694EDAD38}"/>
          </ac:spMkLst>
        </pc:spChg>
        <pc:spChg chg="add mod">
          <ac:chgData name="Suphi Pembe" userId="f6759ade-a6bf-47ce-800f-3ea3f215d0a3" providerId="ADAL" clId="{D639D292-8D28-4719-B1CE-42A0124C553C}" dt="2022-06-24T14:13:56.540" v="83" actId="20577"/>
          <ac:spMkLst>
            <pc:docMk/>
            <pc:sldMk cId="1772531090" sldId="274"/>
            <ac:spMk id="9" creationId="{2BB0D1AE-2FA0-B5FC-3EF7-0D1C4EF2410B}"/>
          </ac:spMkLst>
        </pc:spChg>
      </pc:sldChg>
      <pc:sldChg chg="addSp delSp modSp mod">
        <pc:chgData name="Suphi Pembe" userId="f6759ade-a6bf-47ce-800f-3ea3f215d0a3" providerId="ADAL" clId="{D639D292-8D28-4719-B1CE-42A0124C553C}" dt="2022-06-24T14:59:07.641" v="94" actId="478"/>
        <pc:sldMkLst>
          <pc:docMk/>
          <pc:sldMk cId="2416660994" sldId="275"/>
        </pc:sldMkLst>
        <pc:spChg chg="add del">
          <ac:chgData name="Suphi Pembe" userId="f6759ade-a6bf-47ce-800f-3ea3f215d0a3" providerId="ADAL" clId="{D639D292-8D28-4719-B1CE-42A0124C553C}" dt="2022-06-24T14:40:04.380" v="91" actId="22"/>
          <ac:spMkLst>
            <pc:docMk/>
            <pc:sldMk cId="2416660994" sldId="275"/>
            <ac:spMk id="7" creationId="{4F22EAA8-2372-BF7E-0C2C-AC25C45ABF72}"/>
          </ac:spMkLst>
        </pc:spChg>
        <pc:spChg chg="add del mod">
          <ac:chgData name="Suphi Pembe" userId="f6759ade-a6bf-47ce-800f-3ea3f215d0a3" providerId="ADAL" clId="{D639D292-8D28-4719-B1CE-42A0124C553C}" dt="2022-06-24T14:59:07.641" v="94" actId="478"/>
          <ac:spMkLst>
            <pc:docMk/>
            <pc:sldMk cId="2416660994" sldId="275"/>
            <ac:spMk id="8" creationId="{B71BCC36-B8A4-23D9-1BC8-6962AE537B36}"/>
          </ac:spMkLst>
        </pc:spChg>
      </pc:sldChg>
      <pc:sldChg chg="modSp mod">
        <pc:chgData name="Suphi Pembe" userId="f6759ade-a6bf-47ce-800f-3ea3f215d0a3" providerId="ADAL" clId="{D639D292-8D28-4719-B1CE-42A0124C553C}" dt="2022-06-24T15:14:28.638" v="815" actId="20577"/>
        <pc:sldMkLst>
          <pc:docMk/>
          <pc:sldMk cId="3146193391" sldId="277"/>
        </pc:sldMkLst>
        <pc:spChg chg="mod">
          <ac:chgData name="Suphi Pembe" userId="f6759ade-a6bf-47ce-800f-3ea3f215d0a3" providerId="ADAL" clId="{D639D292-8D28-4719-B1CE-42A0124C553C}" dt="2022-06-24T15:14:28.638" v="815" actId="20577"/>
          <ac:spMkLst>
            <pc:docMk/>
            <pc:sldMk cId="3146193391" sldId="277"/>
            <ac:spMk id="3" creationId="{5D982A67-C91C-A012-4F01-5B1400B4E725}"/>
          </ac:spMkLst>
        </pc:spChg>
      </pc:sldChg>
      <pc:sldChg chg="addSp delSp modSp mod">
        <pc:chgData name="Suphi Pembe" userId="f6759ade-a6bf-47ce-800f-3ea3f215d0a3" providerId="ADAL" clId="{D639D292-8D28-4719-B1CE-42A0124C553C}" dt="2022-06-24T14:28:07.311" v="89"/>
        <pc:sldMkLst>
          <pc:docMk/>
          <pc:sldMk cId="3805209494" sldId="279"/>
        </pc:sldMkLst>
        <pc:spChg chg="add del mod">
          <ac:chgData name="Suphi Pembe" userId="f6759ade-a6bf-47ce-800f-3ea3f215d0a3" providerId="ADAL" clId="{D639D292-8D28-4719-B1CE-42A0124C553C}" dt="2022-06-24T14:27:37.641" v="85" actId="478"/>
          <ac:spMkLst>
            <pc:docMk/>
            <pc:sldMk cId="3805209494" sldId="279"/>
            <ac:spMk id="6" creationId="{88425855-44CF-9102-0437-39060B413762}"/>
          </ac:spMkLst>
        </pc:spChg>
        <pc:spChg chg="add del mod">
          <ac:chgData name="Suphi Pembe" userId="f6759ade-a6bf-47ce-800f-3ea3f215d0a3" providerId="ADAL" clId="{D639D292-8D28-4719-B1CE-42A0124C553C}" dt="2022-06-24T14:28:00.781" v="88" actId="478"/>
          <ac:spMkLst>
            <pc:docMk/>
            <pc:sldMk cId="3805209494" sldId="279"/>
            <ac:spMk id="7" creationId="{0A20CE6D-442E-84D5-D057-A24C0202B77C}"/>
          </ac:spMkLst>
        </pc:spChg>
        <pc:spChg chg="add mod">
          <ac:chgData name="Suphi Pembe" userId="f6759ade-a6bf-47ce-800f-3ea3f215d0a3" providerId="ADAL" clId="{D639D292-8D28-4719-B1CE-42A0124C553C}" dt="2022-06-24T14:28:07.311" v="89"/>
          <ac:spMkLst>
            <pc:docMk/>
            <pc:sldMk cId="3805209494" sldId="279"/>
            <ac:spMk id="8" creationId="{946071D6-B548-036E-1E1E-7F535829B922}"/>
          </ac:spMkLst>
        </pc:spChg>
      </pc:sldChg>
      <pc:sldChg chg="addSp modSp mod">
        <pc:chgData name="Suphi Pembe" userId="f6759ade-a6bf-47ce-800f-3ea3f215d0a3" providerId="ADAL" clId="{D639D292-8D28-4719-B1CE-42A0124C553C}" dt="2022-06-24T15:00:50.343" v="206" actId="20577"/>
        <pc:sldMkLst>
          <pc:docMk/>
          <pc:sldMk cId="876909456" sldId="281"/>
        </pc:sldMkLst>
        <pc:spChg chg="mod">
          <ac:chgData name="Suphi Pembe" userId="f6759ade-a6bf-47ce-800f-3ea3f215d0a3" providerId="ADAL" clId="{D639D292-8D28-4719-B1CE-42A0124C553C}" dt="2022-06-24T15:00:25.003" v="105" actId="1076"/>
          <ac:spMkLst>
            <pc:docMk/>
            <pc:sldMk cId="876909456" sldId="281"/>
            <ac:spMk id="5" creationId="{830A4A76-51F1-B5DC-59EB-681B2E51A81A}"/>
          </ac:spMkLst>
        </pc:spChg>
        <pc:spChg chg="add mod">
          <ac:chgData name="Suphi Pembe" userId="f6759ade-a6bf-47ce-800f-3ea3f215d0a3" providerId="ADAL" clId="{D639D292-8D28-4719-B1CE-42A0124C553C}" dt="2022-06-24T15:00:50.343" v="206" actId="20577"/>
          <ac:spMkLst>
            <pc:docMk/>
            <pc:sldMk cId="876909456" sldId="281"/>
            <ac:spMk id="9" creationId="{E17C3B4E-10E5-9673-5CA6-43D0E965A8B9}"/>
          </ac:spMkLst>
        </pc:spChg>
      </pc:sldChg>
      <pc:sldChg chg="addSp modSp mod">
        <pc:chgData name="Suphi Pembe" userId="f6759ade-a6bf-47ce-800f-3ea3f215d0a3" providerId="ADAL" clId="{D639D292-8D28-4719-B1CE-42A0124C553C}" dt="2022-06-24T15:02:51.801" v="308" actId="20577"/>
        <pc:sldMkLst>
          <pc:docMk/>
          <pc:sldMk cId="259206199" sldId="282"/>
        </pc:sldMkLst>
        <pc:spChg chg="add mod">
          <ac:chgData name="Suphi Pembe" userId="f6759ade-a6bf-47ce-800f-3ea3f215d0a3" providerId="ADAL" clId="{D639D292-8D28-4719-B1CE-42A0124C553C}" dt="2022-06-24T15:02:51.801" v="308" actId="20577"/>
          <ac:spMkLst>
            <pc:docMk/>
            <pc:sldMk cId="259206199" sldId="282"/>
            <ac:spMk id="6" creationId="{2D58A7A9-CB2A-90E8-94EF-F5F9FE3D97FE}"/>
          </ac:spMkLst>
        </pc:spChg>
      </pc:sldChg>
      <pc:sldChg chg="addSp delSp modSp mod">
        <pc:chgData name="Suphi Pembe" userId="f6759ade-a6bf-47ce-800f-3ea3f215d0a3" providerId="ADAL" clId="{D639D292-8D28-4719-B1CE-42A0124C553C}" dt="2022-06-24T15:01:26.105" v="211" actId="1038"/>
        <pc:sldMkLst>
          <pc:docMk/>
          <pc:sldMk cId="2210807363" sldId="283"/>
        </pc:sldMkLst>
        <pc:spChg chg="add del">
          <ac:chgData name="Suphi Pembe" userId="f6759ade-a6bf-47ce-800f-3ea3f215d0a3" providerId="ADAL" clId="{D639D292-8D28-4719-B1CE-42A0124C553C}" dt="2022-06-24T15:01:06.856" v="208" actId="22"/>
          <ac:spMkLst>
            <pc:docMk/>
            <pc:sldMk cId="2210807363" sldId="283"/>
            <ac:spMk id="7" creationId="{2C549D7B-56BF-430D-81A3-D190A544B70A}"/>
          </ac:spMkLst>
        </pc:spChg>
        <pc:spChg chg="add mod">
          <ac:chgData name="Suphi Pembe" userId="f6759ade-a6bf-47ce-800f-3ea3f215d0a3" providerId="ADAL" clId="{D639D292-8D28-4719-B1CE-42A0124C553C}" dt="2022-06-24T15:01:26.105" v="211" actId="1038"/>
          <ac:spMkLst>
            <pc:docMk/>
            <pc:sldMk cId="2210807363" sldId="283"/>
            <ac:spMk id="8" creationId="{BF53B081-F27E-4932-B1A7-37C49C22A3AF}"/>
          </ac:spMkLst>
        </pc:spChg>
      </pc:sldChg>
      <pc:sldChg chg="addSp modSp">
        <pc:chgData name="Suphi Pembe" userId="f6759ade-a6bf-47ce-800f-3ea3f215d0a3" providerId="ADAL" clId="{D639D292-8D28-4719-B1CE-42A0124C553C}" dt="2022-06-24T15:02:59.751" v="309"/>
        <pc:sldMkLst>
          <pc:docMk/>
          <pc:sldMk cId="3057906490" sldId="285"/>
        </pc:sldMkLst>
        <pc:spChg chg="add mod">
          <ac:chgData name="Suphi Pembe" userId="f6759ade-a6bf-47ce-800f-3ea3f215d0a3" providerId="ADAL" clId="{D639D292-8D28-4719-B1CE-42A0124C553C}" dt="2022-06-24T15:02:59.751" v="309"/>
          <ac:spMkLst>
            <pc:docMk/>
            <pc:sldMk cId="3057906490" sldId="285"/>
            <ac:spMk id="6" creationId="{AFB17560-8F66-40A5-E2F8-B86A0B5AFD74}"/>
          </ac:spMkLst>
        </pc:spChg>
      </pc:sldChg>
      <pc:sldChg chg="del">
        <pc:chgData name="Suphi Pembe" userId="f6759ade-a6bf-47ce-800f-3ea3f215d0a3" providerId="ADAL" clId="{D639D292-8D28-4719-B1CE-42A0124C553C}" dt="2022-06-24T13:43:19.902" v="14" actId="47"/>
        <pc:sldMkLst>
          <pc:docMk/>
          <pc:sldMk cId="2530250925" sldId="291"/>
        </pc:sldMkLst>
      </pc:sldChg>
      <pc:sldChg chg="del">
        <pc:chgData name="Suphi Pembe" userId="f6759ade-a6bf-47ce-800f-3ea3f215d0a3" providerId="ADAL" clId="{D639D292-8D28-4719-B1CE-42A0124C553C}" dt="2022-06-24T13:43:23.016" v="15" actId="47"/>
        <pc:sldMkLst>
          <pc:docMk/>
          <pc:sldMk cId="3639233611" sldId="292"/>
        </pc:sldMkLst>
      </pc:sldChg>
      <pc:sldChg chg="modSp add mod">
        <pc:chgData name="Suphi Pembe" userId="f6759ade-a6bf-47ce-800f-3ea3f215d0a3" providerId="ADAL" clId="{D639D292-8D28-4719-B1CE-42A0124C553C}" dt="2022-06-24T13:43:11.251" v="13" actId="948"/>
        <pc:sldMkLst>
          <pc:docMk/>
          <pc:sldMk cId="828881463" sldId="294"/>
        </pc:sldMkLst>
        <pc:spChg chg="mod">
          <ac:chgData name="Suphi Pembe" userId="f6759ade-a6bf-47ce-800f-3ea3f215d0a3" providerId="ADAL" clId="{D639D292-8D28-4719-B1CE-42A0124C553C}" dt="2022-06-24T13:43:11.251" v="13" actId="948"/>
          <ac:spMkLst>
            <pc:docMk/>
            <pc:sldMk cId="828881463" sldId="294"/>
            <ac:spMk id="3" creationId="{29758051-3BFD-6152-7613-D3A71EC49807}"/>
          </ac:spMkLst>
        </pc:spChg>
      </pc:sldChg>
      <pc:sldChg chg="modSp add mod">
        <pc:chgData name="Suphi Pembe" userId="f6759ade-a6bf-47ce-800f-3ea3f215d0a3" providerId="ADAL" clId="{D639D292-8D28-4719-B1CE-42A0124C553C}" dt="2022-06-24T13:44:43.574" v="25" actId="21"/>
        <pc:sldMkLst>
          <pc:docMk/>
          <pc:sldMk cId="3017935678" sldId="295"/>
        </pc:sldMkLst>
        <pc:spChg chg="mod">
          <ac:chgData name="Suphi Pembe" userId="f6759ade-a6bf-47ce-800f-3ea3f215d0a3" providerId="ADAL" clId="{D639D292-8D28-4719-B1CE-42A0124C553C}" dt="2022-06-24T13:44:43.574" v="25" actId="21"/>
          <ac:spMkLst>
            <pc:docMk/>
            <pc:sldMk cId="3017935678" sldId="295"/>
            <ac:spMk id="3" creationId="{29758051-3BFD-6152-7613-D3A71EC49807}"/>
          </ac:spMkLst>
        </pc:spChg>
        <pc:spChg chg="mod">
          <ac:chgData name="Suphi Pembe" userId="f6759ade-a6bf-47ce-800f-3ea3f215d0a3" providerId="ADAL" clId="{D639D292-8D28-4719-B1CE-42A0124C553C}" dt="2022-06-24T13:44:38.646" v="24" actId="113"/>
          <ac:spMkLst>
            <pc:docMk/>
            <pc:sldMk cId="3017935678" sldId="295"/>
            <ac:spMk id="4" creationId="{5F7142DE-9C5A-A9D3-6E89-4EADA5D56A78}"/>
          </ac:spMkLst>
        </pc:spChg>
      </pc:sldChg>
      <pc:sldChg chg="modSp add mod">
        <pc:chgData name="Suphi Pembe" userId="f6759ade-a6bf-47ce-800f-3ea3f215d0a3" providerId="ADAL" clId="{D639D292-8D28-4719-B1CE-42A0124C553C}" dt="2022-06-24T13:45:33.011" v="30" actId="948"/>
        <pc:sldMkLst>
          <pc:docMk/>
          <pc:sldMk cId="48084511" sldId="296"/>
        </pc:sldMkLst>
        <pc:spChg chg="mod">
          <ac:chgData name="Suphi Pembe" userId="f6759ade-a6bf-47ce-800f-3ea3f215d0a3" providerId="ADAL" clId="{D639D292-8D28-4719-B1CE-42A0124C553C}" dt="2022-06-24T13:45:33.011" v="30" actId="948"/>
          <ac:spMkLst>
            <pc:docMk/>
            <pc:sldMk cId="48084511" sldId="296"/>
            <ac:spMk id="3" creationId="{29758051-3BFD-6152-7613-D3A71EC4980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A36DF2-F92E-46D4-877F-E5C83F5862F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396115-7B83-4BB0-A439-7188AC5C6680}">
      <dgm:prSet/>
      <dgm:spPr/>
      <dgm:t>
        <a:bodyPr/>
        <a:lstStyle/>
        <a:p>
          <a:r>
            <a:rPr lang="de-DE"/>
            <a:t>Anything as a Service (XaaS): vernetzte Ressourcen als Servicekomponenten anbieten</a:t>
          </a:r>
          <a:endParaRPr lang="en-US"/>
        </a:p>
      </dgm:t>
    </dgm:pt>
    <dgm:pt modelId="{5494CDB2-BFDD-4E0A-9742-78E16C9E4654}" type="parTrans" cxnId="{BAC1BCC0-E281-4581-8BB0-C2060BE794AD}">
      <dgm:prSet/>
      <dgm:spPr/>
      <dgm:t>
        <a:bodyPr/>
        <a:lstStyle/>
        <a:p>
          <a:endParaRPr lang="en-US"/>
        </a:p>
      </dgm:t>
    </dgm:pt>
    <dgm:pt modelId="{5D00A80E-9884-49AB-9DEC-EAE8BDB67264}" type="sibTrans" cxnId="{BAC1BCC0-E281-4581-8BB0-C2060BE794AD}">
      <dgm:prSet/>
      <dgm:spPr/>
      <dgm:t>
        <a:bodyPr/>
        <a:lstStyle/>
        <a:p>
          <a:endParaRPr lang="en-US"/>
        </a:p>
      </dgm:t>
    </dgm:pt>
    <dgm:pt modelId="{A291B278-E0EF-4411-85B4-8F6C2398B1DC}">
      <dgm:prSet/>
      <dgm:spPr/>
      <dgm:t>
        <a:bodyPr/>
        <a:lstStyle/>
        <a:p>
          <a:r>
            <a:rPr lang="de-DE"/>
            <a:t>Cloud Computing: Betriebsmodell bestehend auf der Virtualisierung von IT-Infrastrukturkomponenten.</a:t>
          </a:r>
          <a:endParaRPr lang="en-US"/>
        </a:p>
      </dgm:t>
    </dgm:pt>
    <dgm:pt modelId="{0DB94D8A-28C9-49B4-931C-C4675D1B7D2C}" type="parTrans" cxnId="{F0991995-DBFD-4228-B967-6600827E00CE}">
      <dgm:prSet/>
      <dgm:spPr/>
      <dgm:t>
        <a:bodyPr/>
        <a:lstStyle/>
        <a:p>
          <a:endParaRPr lang="en-US"/>
        </a:p>
      </dgm:t>
    </dgm:pt>
    <dgm:pt modelId="{6E131AE3-71E3-4EC5-A023-FAB20777FB86}" type="sibTrans" cxnId="{F0991995-DBFD-4228-B967-6600827E00CE}">
      <dgm:prSet/>
      <dgm:spPr/>
      <dgm:t>
        <a:bodyPr/>
        <a:lstStyle/>
        <a:p>
          <a:endParaRPr lang="en-US"/>
        </a:p>
      </dgm:t>
    </dgm:pt>
    <dgm:pt modelId="{B2BE1B48-668D-4C30-8D1E-69198ABB9E4A}" type="pres">
      <dgm:prSet presAssocID="{09A36DF2-F92E-46D4-877F-E5C83F5862F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83D278-131F-4001-B163-7FD6EDF09EE9}" type="pres">
      <dgm:prSet presAssocID="{C7396115-7B83-4BB0-A439-7188AC5C6680}" presName="hierRoot1" presStyleCnt="0"/>
      <dgm:spPr/>
    </dgm:pt>
    <dgm:pt modelId="{154544F6-2792-411D-AA4D-4FF647012A91}" type="pres">
      <dgm:prSet presAssocID="{C7396115-7B83-4BB0-A439-7188AC5C6680}" presName="composite" presStyleCnt="0"/>
      <dgm:spPr/>
    </dgm:pt>
    <dgm:pt modelId="{C01583FE-DE20-4C4E-A476-0AA177A91061}" type="pres">
      <dgm:prSet presAssocID="{C7396115-7B83-4BB0-A439-7188AC5C6680}" presName="background" presStyleLbl="node0" presStyleIdx="0" presStyleCnt="2"/>
      <dgm:spPr/>
    </dgm:pt>
    <dgm:pt modelId="{75661EEC-5F08-49B1-AD10-A9F0CF433645}" type="pres">
      <dgm:prSet presAssocID="{C7396115-7B83-4BB0-A439-7188AC5C6680}" presName="text" presStyleLbl="fgAcc0" presStyleIdx="0" presStyleCnt="2">
        <dgm:presLayoutVars>
          <dgm:chPref val="3"/>
        </dgm:presLayoutVars>
      </dgm:prSet>
      <dgm:spPr/>
    </dgm:pt>
    <dgm:pt modelId="{50587493-D8FF-4613-BA46-70BBA6687177}" type="pres">
      <dgm:prSet presAssocID="{C7396115-7B83-4BB0-A439-7188AC5C6680}" presName="hierChild2" presStyleCnt="0"/>
      <dgm:spPr/>
    </dgm:pt>
    <dgm:pt modelId="{9F725E78-51D1-400B-9C61-B0D4443BC680}" type="pres">
      <dgm:prSet presAssocID="{A291B278-E0EF-4411-85B4-8F6C2398B1DC}" presName="hierRoot1" presStyleCnt="0"/>
      <dgm:spPr/>
    </dgm:pt>
    <dgm:pt modelId="{692B9B04-A441-4075-A8F5-0E6A5270B806}" type="pres">
      <dgm:prSet presAssocID="{A291B278-E0EF-4411-85B4-8F6C2398B1DC}" presName="composite" presStyleCnt="0"/>
      <dgm:spPr/>
    </dgm:pt>
    <dgm:pt modelId="{F9B15066-9638-4CC2-AD67-CC278E92C60C}" type="pres">
      <dgm:prSet presAssocID="{A291B278-E0EF-4411-85B4-8F6C2398B1DC}" presName="background" presStyleLbl="node0" presStyleIdx="1" presStyleCnt="2"/>
      <dgm:spPr/>
    </dgm:pt>
    <dgm:pt modelId="{638F9678-B89D-472F-A3F0-B0D77C215A66}" type="pres">
      <dgm:prSet presAssocID="{A291B278-E0EF-4411-85B4-8F6C2398B1DC}" presName="text" presStyleLbl="fgAcc0" presStyleIdx="1" presStyleCnt="2">
        <dgm:presLayoutVars>
          <dgm:chPref val="3"/>
        </dgm:presLayoutVars>
      </dgm:prSet>
      <dgm:spPr/>
    </dgm:pt>
    <dgm:pt modelId="{BD88B2C8-1D72-4655-ABD8-068386AE6ABC}" type="pres">
      <dgm:prSet presAssocID="{A291B278-E0EF-4411-85B4-8F6C2398B1DC}" presName="hierChild2" presStyleCnt="0"/>
      <dgm:spPr/>
    </dgm:pt>
  </dgm:ptLst>
  <dgm:cxnLst>
    <dgm:cxn modelId="{325D483F-8EC8-485B-BCCA-C1579000B9BB}" type="presOf" srcId="{C7396115-7B83-4BB0-A439-7188AC5C6680}" destId="{75661EEC-5F08-49B1-AD10-A9F0CF433645}" srcOrd="0" destOrd="0" presId="urn:microsoft.com/office/officeart/2005/8/layout/hierarchy1"/>
    <dgm:cxn modelId="{2618EC42-10D2-4ECD-9374-994266968070}" type="presOf" srcId="{A291B278-E0EF-4411-85B4-8F6C2398B1DC}" destId="{638F9678-B89D-472F-A3F0-B0D77C215A66}" srcOrd="0" destOrd="0" presId="urn:microsoft.com/office/officeart/2005/8/layout/hierarchy1"/>
    <dgm:cxn modelId="{55FADF92-F673-46C8-8D10-525B10E17825}" type="presOf" srcId="{09A36DF2-F92E-46D4-877F-E5C83F5862F2}" destId="{B2BE1B48-668D-4C30-8D1E-69198ABB9E4A}" srcOrd="0" destOrd="0" presId="urn:microsoft.com/office/officeart/2005/8/layout/hierarchy1"/>
    <dgm:cxn modelId="{F0991995-DBFD-4228-B967-6600827E00CE}" srcId="{09A36DF2-F92E-46D4-877F-E5C83F5862F2}" destId="{A291B278-E0EF-4411-85B4-8F6C2398B1DC}" srcOrd="1" destOrd="0" parTransId="{0DB94D8A-28C9-49B4-931C-C4675D1B7D2C}" sibTransId="{6E131AE3-71E3-4EC5-A023-FAB20777FB86}"/>
    <dgm:cxn modelId="{BAC1BCC0-E281-4581-8BB0-C2060BE794AD}" srcId="{09A36DF2-F92E-46D4-877F-E5C83F5862F2}" destId="{C7396115-7B83-4BB0-A439-7188AC5C6680}" srcOrd="0" destOrd="0" parTransId="{5494CDB2-BFDD-4E0A-9742-78E16C9E4654}" sibTransId="{5D00A80E-9884-49AB-9DEC-EAE8BDB67264}"/>
    <dgm:cxn modelId="{A8123711-CBD1-4017-8CFC-6148976E8495}" type="presParOf" srcId="{B2BE1B48-668D-4C30-8D1E-69198ABB9E4A}" destId="{4483D278-131F-4001-B163-7FD6EDF09EE9}" srcOrd="0" destOrd="0" presId="urn:microsoft.com/office/officeart/2005/8/layout/hierarchy1"/>
    <dgm:cxn modelId="{49C5CC0D-E148-4BA3-BC8C-73F03AA1A48C}" type="presParOf" srcId="{4483D278-131F-4001-B163-7FD6EDF09EE9}" destId="{154544F6-2792-411D-AA4D-4FF647012A91}" srcOrd="0" destOrd="0" presId="urn:microsoft.com/office/officeart/2005/8/layout/hierarchy1"/>
    <dgm:cxn modelId="{006553D6-0E80-46BA-B981-54241697E487}" type="presParOf" srcId="{154544F6-2792-411D-AA4D-4FF647012A91}" destId="{C01583FE-DE20-4C4E-A476-0AA177A91061}" srcOrd="0" destOrd="0" presId="urn:microsoft.com/office/officeart/2005/8/layout/hierarchy1"/>
    <dgm:cxn modelId="{2D269ECA-7834-4C5E-AEA6-B8D57D738126}" type="presParOf" srcId="{154544F6-2792-411D-AA4D-4FF647012A91}" destId="{75661EEC-5F08-49B1-AD10-A9F0CF433645}" srcOrd="1" destOrd="0" presId="urn:microsoft.com/office/officeart/2005/8/layout/hierarchy1"/>
    <dgm:cxn modelId="{A0F87D2C-062F-4381-8026-4CE7C566D611}" type="presParOf" srcId="{4483D278-131F-4001-B163-7FD6EDF09EE9}" destId="{50587493-D8FF-4613-BA46-70BBA6687177}" srcOrd="1" destOrd="0" presId="urn:microsoft.com/office/officeart/2005/8/layout/hierarchy1"/>
    <dgm:cxn modelId="{BC6DA587-3541-4761-967D-592C0A64A087}" type="presParOf" srcId="{B2BE1B48-668D-4C30-8D1E-69198ABB9E4A}" destId="{9F725E78-51D1-400B-9C61-B0D4443BC680}" srcOrd="1" destOrd="0" presId="urn:microsoft.com/office/officeart/2005/8/layout/hierarchy1"/>
    <dgm:cxn modelId="{ABAE212D-6A92-47DA-933A-F83DBBC7D2AA}" type="presParOf" srcId="{9F725E78-51D1-400B-9C61-B0D4443BC680}" destId="{692B9B04-A441-4075-A8F5-0E6A5270B806}" srcOrd="0" destOrd="0" presId="urn:microsoft.com/office/officeart/2005/8/layout/hierarchy1"/>
    <dgm:cxn modelId="{CF843CC8-DF39-4790-9733-AA6F3B2B1F28}" type="presParOf" srcId="{692B9B04-A441-4075-A8F5-0E6A5270B806}" destId="{F9B15066-9638-4CC2-AD67-CC278E92C60C}" srcOrd="0" destOrd="0" presId="urn:microsoft.com/office/officeart/2005/8/layout/hierarchy1"/>
    <dgm:cxn modelId="{24E8475F-4A3A-4B3A-9707-EDD8594E9ABD}" type="presParOf" srcId="{692B9B04-A441-4075-A8F5-0E6A5270B806}" destId="{638F9678-B89D-472F-A3F0-B0D77C215A66}" srcOrd="1" destOrd="0" presId="urn:microsoft.com/office/officeart/2005/8/layout/hierarchy1"/>
    <dgm:cxn modelId="{ED758BE7-C329-41AA-8EC0-FB2100B4819A}" type="presParOf" srcId="{9F725E78-51D1-400B-9C61-B0D4443BC680}" destId="{BD88B2C8-1D72-4655-ABD8-068386AE6AB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583FE-DE20-4C4E-A476-0AA177A91061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661EEC-5F08-49B1-AD10-A9F0CF433645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Anything as a Service (XaaS): vernetzte Ressourcen als Servicekomponenten anbieten</a:t>
          </a:r>
          <a:endParaRPr lang="en-US" sz="2900" kern="1200"/>
        </a:p>
      </dsp:txBody>
      <dsp:txXfrm>
        <a:off x="585701" y="1066737"/>
        <a:ext cx="4337991" cy="2693452"/>
      </dsp:txXfrm>
    </dsp:sp>
    <dsp:sp modelId="{F9B15066-9638-4CC2-AD67-CC278E92C60C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F9678-B89D-472F-A3F0-B0D77C215A66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Cloud Computing: Betriebsmodell bestehend auf der Virtualisierung von IT-Infrastrukturkomponenten.</a:t>
          </a:r>
          <a:endParaRPr lang="en-US" sz="2900" kern="1200"/>
        </a:p>
      </dsp:txBody>
      <dsp:txXfrm>
        <a:off x="6092527" y="1066737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8CA3C8C-DF43-E1D3-A01F-8A289FBE6C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0D15A-130E-3627-DCAB-328D43E05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F66B3-9B39-481A-8393-2501D5CD8504}" type="datetimeFigureOut">
              <a:rPr lang="de-DE" smtClean="0"/>
              <a:t>24.06.22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3C4958-AF4D-7756-1C69-DA446FB55C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6A150C-6ED8-1AF1-D830-2153184E47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2C706-E81D-440A-8C70-578EE74A9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924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3FA1-6F1F-4B66-9728-63570D4C7BDB}" type="datetimeFigureOut">
              <a:rPr lang="de-DE" smtClean="0"/>
              <a:t>24.06.22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FA535-6821-4C74-8D72-E6ECFFB400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8821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3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24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624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009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35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116F8-62DA-15AB-6DBA-705F20EB2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2E7192-087E-CFB8-62AA-00072A0A6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59554-6D23-974A-E829-FDBC925C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30387B-9700-42C1-BD56-45D3CA16E949}" type="datetime1">
              <a:rPr lang="de-DE" smtClean="0"/>
              <a:t>24.06.22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3ED1C6-548E-33D0-D9B6-1B25D7612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42DFC2-3BF6-CB10-9F25-880E25A1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24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58380-6A5C-545C-24B2-D0A8EFE9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562112-55DB-67BF-BE4F-4C43AF80C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E28D3A-A154-CFC9-94F2-8DD3D365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3713FA-D0C1-43D2-BDD7-52ED56AA1E70}" type="datetime1">
              <a:rPr lang="de-DE" smtClean="0"/>
              <a:t>24.06.22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F970C4-B7DE-9740-F860-CDA576EA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49BC7F-1838-29C3-BED6-B49F1D04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56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EE57F0D-FACB-16AA-E471-4BF2612C2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F04E4F-D2B7-5FE9-8499-14A27FA60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98D45-9AC6-A645-11B2-68C4DB19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31D36-EE88-40E7-9D20-A0E0A78E123A}" type="datetime1">
              <a:rPr lang="de-DE" smtClean="0"/>
              <a:t>24.06.22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450171-9999-699A-4752-03546538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AA3402-80CF-0A68-EA52-D87EAEB6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766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Zitierweisen und Plagiat | L. Gabriel, L. Amann, N. Nawratil / Fakultät WV / WIN |  SoSe 2021 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2D5A873C-03D1-4324-9876-11874173C721}"/>
              </a:ext>
            </a:extLst>
          </p:cNvPr>
          <p:cNvSpPr txBox="1">
            <a:spLocks/>
          </p:cNvSpPr>
          <p:nvPr userDrawn="1"/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/>
              <a:t>Bildungscampus</a:t>
            </a:r>
          </a:p>
        </p:txBody>
      </p:sp>
    </p:spTree>
    <p:extLst>
      <p:ext uri="{BB962C8B-B14F-4D97-AF65-F5344CB8AC3E}">
        <p14:creationId xmlns:p14="http://schemas.microsoft.com/office/powerpoint/2010/main" val="347546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8A80BD-241B-A388-658A-423E61A6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56E2CB-75B5-F352-71F1-93554035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B99A9C-243C-8EBA-C825-32E91649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00F86-84E7-4702-B7DF-060666F63D4E}" type="datetime1">
              <a:rPr lang="de-DE" smtClean="0"/>
              <a:t>24.06.22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EB6DA3-31F8-879E-37CC-7789E95E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4FD30E-E471-D056-53F0-09F18D61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01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8FC4D-D236-2277-866D-D85747FF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19317B-EC92-C534-99CF-16F8F5DDD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34EA-527C-52CF-C690-3291B708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E85BD2-AC18-4B1F-A9EB-1C978DCF928F}" type="datetime1">
              <a:rPr lang="de-DE" smtClean="0"/>
              <a:t>24.06.22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6F9BE7-DDA3-6042-348F-5F8021AF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732155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5F1B9-B9C1-5145-4B17-F11004C8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15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80235-4A9B-C172-13CC-E9AF3B74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C0775-81CD-5BFC-D7F5-CF2869AEB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CEFBF-8982-B510-7C81-9193A2C83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75D50-19D8-7D7B-5E19-82043463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4F52D-A215-4E92-AF1F-0AA8EE134854}" type="datetime1">
              <a:rPr lang="de-DE" smtClean="0"/>
              <a:t>24.06.22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0AFC2E-F8CC-421C-3530-73DD7E47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69CAB5-B840-7BFA-0C26-D5F9798A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02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B2614-EFA2-A2E1-57CA-AF146898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A4D71-14B9-A1D7-0914-D082BDB0D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E881C2-24DF-D69C-77C3-76943F6BA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B9D13A-E020-AFAB-0495-A69A5EC8E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1EFDF7-53B1-CBDC-B685-1C2FCF92D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5A9A71-9E27-5E10-30BA-2F988FF1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00CA5-14DC-41D0-9380-506E5D107D4C}" type="datetime1">
              <a:rPr lang="de-DE" smtClean="0"/>
              <a:t>24.06.22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3944FD-23ED-3BC3-CEE6-D852C887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77EA9E-DED0-4207-F72C-EAA78B4E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1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456D4-4FAC-EA29-DE58-C139405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19D099-5C68-9EE0-612B-F119DF38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2B7713-AD34-4B62-86BB-C0EFE83D394B}" type="datetime1">
              <a:rPr lang="de-DE" smtClean="0"/>
              <a:t>24.06.22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FA7A6A-74A8-0D5F-61B9-732C0FAE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695062-D972-AF0E-16E6-3116985F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07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4B73B7-2565-E26C-7109-D70F2461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76977-5600-426A-9AC6-D286D9DB67DA}" type="datetime1">
              <a:rPr lang="de-DE" smtClean="0"/>
              <a:t>24.06.22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3055C6-B8E6-6D33-6D8E-B9813589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80B7D-5E80-DC22-7590-D892E065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88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0872C-2E5C-83D0-AE70-8F8A9EAF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40150-4399-0920-9EB5-7BE1A6DE7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ACC16E-EA70-B53F-29BC-3BE7976BC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0F4AB7-51ED-F197-924D-4B3EEF92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49E172-616E-47B1-96DE-7B7353D98AEE}" type="datetime1">
              <a:rPr lang="de-DE" smtClean="0"/>
              <a:t>24.06.22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5AE4A5-DB6A-A3E5-B20E-1028966C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05217A-EDEC-B6C9-9A61-02A23948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22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03707-60D7-3C18-CB5F-C6CFAAC8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E5165F-2ADE-0737-916A-6663A925E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3D1A2A-7303-7FA4-EE94-EEB938B1B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9CEA7C-0198-9D2B-35E9-848F8F0F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26EC2B-5460-4B35-BA55-49E3870ACC87}" type="datetime1">
              <a:rPr lang="de-DE" smtClean="0"/>
              <a:t>24.06.22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4F1680-08C5-D36C-62C4-5FD7A9C6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D99DE5-B73E-FE38-8E49-3F0EE4B7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3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8B56D32-6286-550D-2914-21A8BC3F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8AB5A0-94CD-8769-171A-4FD53026D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FDDDA9-C364-FA38-942C-5628215B0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94ABE-40A7-4ECC-81AE-342C795B685B}" type="datetime1">
              <a:rPr lang="de-DE" smtClean="0"/>
              <a:t>24.06.22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09F849-7654-D4A7-ABB3-3067AE74B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6F5A2D-7158-618D-AB1B-29D6F6BB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3FD527-D89D-03CC-0000-73DD2719D50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36" y="136525"/>
            <a:ext cx="2416629" cy="8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6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62B14C8-A0F0-4533-A325-305BBE94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418"/>
            <a:ext cx="12192000" cy="5786582"/>
          </a:xfrm>
          <a:prstGeom prst="rect">
            <a:avLst/>
          </a:prstGeom>
        </p:spPr>
      </p:pic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1" cap="all" dirty="0">
                <a:latin typeface="Arial" panose="020B0604020202020204" pitchFamily="34" charset="0"/>
                <a:cs typeface="Arial" panose="020B0604020202020204" pitchFamily="34" charset="0"/>
              </a:rPr>
              <a:t>Subversion</a:t>
            </a:r>
          </a:p>
        </p:txBody>
      </p:sp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7097E5E7-1A1D-4DCF-82E1-B0EA5F81432B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2B25DFA6-893A-4D4E-BB70-0C0DA65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0362" y="6372000"/>
            <a:ext cx="10398013" cy="252000"/>
          </a:xfrm>
        </p:spPr>
        <p:txBody>
          <a:bodyPr/>
          <a:lstStyle/>
          <a:p>
            <a:pPr algn="l"/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008B99C-7874-45E9-ADF8-C8595DA5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6776D60-7ED2-4AEF-A61A-9904F4FCC1C8}"/>
              </a:ext>
            </a:extLst>
          </p:cNvPr>
          <p:cNvSpPr txBox="1"/>
          <p:nvPr/>
        </p:nvSpPr>
        <p:spPr>
          <a:xfrm>
            <a:off x="1360362" y="5307003"/>
            <a:ext cx="90114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b="1" dirty="0" err="1">
                <a:solidFill>
                  <a:schemeClr val="bg1"/>
                </a:solidFill>
              </a:rPr>
              <a:t>Xaas</a:t>
            </a:r>
            <a:r>
              <a:rPr lang="de-DE" sz="2000" b="1" dirty="0">
                <a:solidFill>
                  <a:schemeClr val="bg1"/>
                </a:solidFill>
              </a:rPr>
              <a:t> – </a:t>
            </a:r>
            <a:r>
              <a:rPr lang="de-DE" sz="2000" b="1" dirty="0" err="1">
                <a:solidFill>
                  <a:schemeClr val="bg1"/>
                </a:solidFill>
              </a:rPr>
              <a:t>Anything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as</a:t>
            </a:r>
            <a:r>
              <a:rPr lang="de-DE" sz="2000" b="1" dirty="0">
                <a:solidFill>
                  <a:schemeClr val="bg1"/>
                </a:solidFill>
              </a:rPr>
              <a:t> a Service</a:t>
            </a:r>
            <a:br>
              <a:rPr lang="de-DE" sz="2000" b="1" dirty="0">
                <a:solidFill>
                  <a:schemeClr val="bg1"/>
                </a:solidFill>
              </a:rPr>
            </a:br>
            <a:r>
              <a:rPr lang="de-DE" sz="2000" b="1" dirty="0">
                <a:solidFill>
                  <a:schemeClr val="bg1"/>
                </a:solidFill>
              </a:rPr>
              <a:t>Wie </a:t>
            </a:r>
            <a:r>
              <a:rPr lang="de-DE" sz="2000" b="1" dirty="0" err="1">
                <a:solidFill>
                  <a:schemeClr val="bg1"/>
                </a:solidFill>
              </a:rPr>
              <a:t>konnen</a:t>
            </a:r>
            <a:r>
              <a:rPr lang="de-DE" sz="2000" b="1" dirty="0">
                <a:solidFill>
                  <a:schemeClr val="bg1"/>
                </a:solidFill>
              </a:rPr>
              <a:t> Angebote im Bereich Cloud Computing eine Alternative zum Kauf eines eigenen Computers werden?</a:t>
            </a:r>
          </a:p>
        </p:txBody>
      </p:sp>
    </p:spTree>
    <p:extLst>
      <p:ext uri="{BB962C8B-B14F-4D97-AF65-F5344CB8AC3E}">
        <p14:creationId xmlns:p14="http://schemas.microsoft.com/office/powerpoint/2010/main" val="66619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10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71F61D-9031-42A7-B5E3-E291CE6C5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70" y="2147111"/>
            <a:ext cx="4668747" cy="251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B902395-5680-2290-4947-E74B9F845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25" y="4761319"/>
            <a:ext cx="3600236" cy="14983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A2C9EBF-32BE-4D48-3732-7D540237C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48" y="2572679"/>
            <a:ext cx="3514903" cy="32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8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11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Hardwarevoraussetzung um Usability zu gewährleisten</a:t>
            </a:r>
            <a:endParaRPr lang="de-DE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199" y="2239767"/>
            <a:ext cx="7315201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Anforderungen an Hardware ist je nach Anbieter unterschiedlich; Mindestanforderung ist dennoch niedrig</a:t>
            </a:r>
          </a:p>
          <a:p>
            <a:r>
              <a:rPr lang="de-DE" dirty="0"/>
              <a:t>Mit Usability versteht man hierbei die Sorgenfreiheit der technischen Spezifikationen eines Computers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D221CCC-0978-9689-7FB8-B2077EA5E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609099"/>
            <a:ext cx="3661882" cy="12958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59D7D16-03B0-DFA6-C8AF-015EE14FA6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t="16569" r="5331" b="6175"/>
          <a:stretch/>
        </p:blipFill>
        <p:spPr>
          <a:xfrm>
            <a:off x="8153400" y="4387931"/>
            <a:ext cx="3661882" cy="1238165"/>
          </a:xfrm>
          <a:prstGeom prst="rect">
            <a:avLst/>
          </a:prstGeom>
        </p:spPr>
      </p:pic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1ECD709-52DF-32C5-AA7A-8FFF2A45E593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. Clement, </a:t>
            </a:r>
            <a:r>
              <a:rPr lang="en-US" sz="1100" dirty="0">
                <a:solidFill>
                  <a:srgbClr val="0000FF"/>
                </a:solidFill>
                <a:latin typeface="NimbusSanL-Regu"/>
              </a:rPr>
              <a:t>“Cloud gaming market value worldwide from 2019 to 2024”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.</a:t>
            </a:r>
            <a:endParaRPr lang="en-US" sz="1100" b="0" i="0" u="none" strike="noStrike" baseline="0" dirty="0">
              <a:solidFill>
                <a:srgbClr val="000000"/>
              </a:solidFill>
              <a:latin typeface="NimbusSanL-Regu"/>
            </a:endParaRPr>
          </a:p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dirty="0" err="1">
                <a:solidFill>
                  <a:srgbClr val="000000"/>
                </a:solidFill>
                <a:latin typeface="NimbusSanL-Regu"/>
              </a:rPr>
              <a:t>Ojala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100" dirty="0" err="1">
                <a:solidFill>
                  <a:srgbClr val="000000"/>
                </a:solidFill>
                <a:latin typeface="NimbusSanL-Regu"/>
              </a:rPr>
              <a:t>Tyrvainen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NimbusSanL-Regu"/>
              </a:rPr>
              <a:t>“Developing Cloud Business Models: A Case Study on Cloud Gaming”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915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Weitere Nutzungsmöglichkeiten</a:t>
            </a:r>
          </a:p>
          <a:p>
            <a:pPr lvl="1"/>
            <a:r>
              <a:rPr lang="de-DE" dirty="0"/>
              <a:t>rendern von 3D-Modellen und animierten Videos</a:t>
            </a:r>
          </a:p>
          <a:p>
            <a:pPr lvl="1"/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endParaRPr lang="de-DE" dirty="0"/>
          </a:p>
          <a:p>
            <a:r>
              <a:rPr lang="de-DE" dirty="0"/>
              <a:t>GPUs sind Co-Prozessoren</a:t>
            </a:r>
          </a:p>
          <a:p>
            <a:endParaRPr lang="de-DE" dirty="0"/>
          </a:p>
          <a:p>
            <a:r>
              <a:rPr lang="de-DE" dirty="0"/>
              <a:t>Benötigen Kernel, um betrieben zu werden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66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Methoden der Anwendungen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Zeit-Multiplexverfahren</a:t>
            </a:r>
          </a:p>
          <a:p>
            <a:pPr lvl="2"/>
            <a:r>
              <a:rPr lang="de-DE" dirty="0"/>
              <a:t>Ein Prozess sequenziell aufgeteilt auf </a:t>
            </a:r>
            <a:br>
              <a:rPr lang="de-DE" dirty="0"/>
            </a:br>
            <a:r>
              <a:rPr lang="de-DE" dirty="0"/>
              <a:t>Kernels</a:t>
            </a:r>
          </a:p>
          <a:p>
            <a:pPr lvl="2"/>
            <a:r>
              <a:rPr lang="de-DE" dirty="0"/>
              <a:t>Verhindert blockieren von Kernels durch </a:t>
            </a:r>
            <a:br>
              <a:rPr lang="de-DE" dirty="0"/>
            </a:br>
            <a:r>
              <a:rPr lang="de-DE" dirty="0"/>
              <a:t>Prozesse</a:t>
            </a:r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13</a:t>
            </a:fld>
            <a:endParaRPr lang="de-DE" dirty="0"/>
          </a:p>
        </p:txBody>
      </p:sp>
      <p:pic>
        <p:nvPicPr>
          <p:cNvPr id="7" name="Grafik 6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138C6288-8509-81E8-600A-A0EFEBDE5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825625"/>
            <a:ext cx="4815840" cy="28472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E2711-9E6B-2DD9-0D90-DBA4B742787A}"/>
              </a:ext>
            </a:extLst>
          </p:cNvPr>
          <p:cNvSpPr txBox="1"/>
          <p:nvPr/>
        </p:nvSpPr>
        <p:spPr>
          <a:xfrm>
            <a:off x="6850743" y="4672866"/>
            <a:ext cx="435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baseline="0" dirty="0" err="1">
                <a:latin typeface="NimbusSanL-Regu"/>
              </a:rPr>
              <a:t>Abbildung</a:t>
            </a:r>
            <a:r>
              <a:rPr lang="en-US" sz="1400" b="0" i="0" u="none" strike="noStrike" baseline="0" dirty="0">
                <a:latin typeface="NimbusSanL-Regu"/>
              </a:rPr>
              <a:t> 5.1: Wang u. a. (2017)</a:t>
            </a:r>
          </a:p>
          <a:p>
            <a:r>
              <a:rPr lang="en-US" sz="1400" b="0" i="0" u="none" strike="noStrike" baseline="0" dirty="0">
                <a:latin typeface="NimbusSanL-Regu"/>
              </a:rPr>
              <a:t>Current time-multiplexed solution</a:t>
            </a:r>
            <a:endParaRPr lang="de-DE" sz="1400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E17C3B4E-10E5-9673-5CA6-43D0E965A8B9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Wang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“Quality of Service Support for Fine-Grained Sharing on GPUs”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  <a:endParaRPr lang="en-US" sz="800" b="0" i="0" u="none" strike="noStrike" baseline="0" dirty="0">
              <a:solidFill>
                <a:srgbClr val="000000"/>
              </a:solidFill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87690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Fusionierung von Kernels</a:t>
            </a:r>
          </a:p>
          <a:p>
            <a:pPr lvl="2"/>
            <a:r>
              <a:rPr lang="de-DE" dirty="0"/>
              <a:t>Kernels werden über Software wie ein Kernel betrieben</a:t>
            </a:r>
          </a:p>
          <a:p>
            <a:pPr lvl="2"/>
            <a:r>
              <a:rPr lang="de-DE" dirty="0"/>
              <a:t>Fairness und konstante Leistung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dirty="0"/>
              <a:t>Aufteilen in Partitionen</a:t>
            </a:r>
          </a:p>
          <a:p>
            <a:pPr lvl="2"/>
            <a:r>
              <a:rPr lang="de-DE" dirty="0"/>
              <a:t>Besser Selbstbestimmungsmöglichkeiten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14</a:t>
            </a:fld>
            <a:endParaRPr lang="de-DE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BF53B081-F27E-4932-B1A7-37C49C22A3AF}"/>
              </a:ext>
            </a:extLst>
          </p:cNvPr>
          <p:cNvSpPr txBox="1">
            <a:spLocks/>
          </p:cNvSpPr>
          <p:nvPr/>
        </p:nvSpPr>
        <p:spPr>
          <a:xfrm>
            <a:off x="108711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Wang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“Quality of Service Support for Fine-Grained Sharing on GPUs”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  <a:endParaRPr lang="en-US" sz="800" b="0" i="0" u="none" strike="noStrike" baseline="0" dirty="0">
              <a:solidFill>
                <a:srgbClr val="000000"/>
              </a:solidFill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221080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Leistung in Schüben</a:t>
            </a:r>
          </a:p>
          <a:p>
            <a:pPr lvl="1"/>
            <a:r>
              <a:rPr lang="de-DE" dirty="0"/>
              <a:t>Bspw. rendern von 3D-Modellen und animierten Videos</a:t>
            </a:r>
          </a:p>
          <a:p>
            <a:pPr lvl="1"/>
            <a:r>
              <a:rPr lang="de-DE" dirty="0"/>
              <a:t>Prozess ist vorher bekannt</a:t>
            </a:r>
          </a:p>
          <a:p>
            <a:pPr lvl="1"/>
            <a:r>
              <a:rPr lang="de-DE" dirty="0"/>
              <a:t>Ziel definiert</a:t>
            </a:r>
          </a:p>
          <a:p>
            <a:pPr lvl="1"/>
            <a:endParaRPr lang="de-DE" dirty="0"/>
          </a:p>
          <a:p>
            <a:r>
              <a:rPr lang="de-DE" dirty="0"/>
              <a:t>Leistung wird konstant benötigt</a:t>
            </a:r>
          </a:p>
          <a:p>
            <a:pPr lvl="1"/>
            <a:r>
              <a:rPr lang="de-DE" dirty="0"/>
              <a:t>Bspw. Gaming </a:t>
            </a:r>
            <a:r>
              <a:rPr lang="de-DE" dirty="0" err="1"/>
              <a:t>as</a:t>
            </a:r>
            <a:r>
              <a:rPr lang="de-DE" dirty="0"/>
              <a:t> a Service und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r>
              <a:rPr lang="de-DE" dirty="0"/>
              <a:t>Prozess nicht vollkommen vorbestimmt</a:t>
            </a:r>
          </a:p>
          <a:p>
            <a:pPr lvl="1"/>
            <a:r>
              <a:rPr lang="de-DE" dirty="0"/>
              <a:t>Ziel nicht definiert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15</a:t>
            </a:fld>
            <a:endParaRPr lang="de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2D58A7A9-CB2A-90E8-94EF-F5F9FE3D97FE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Wang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“Quality of Service Support for Fine-Grained Sharing on GPUs”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Lattuada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“Performance prediction of deep learning applications training in GPU as a service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systems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”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Vgl. Loop und </a:t>
            </a:r>
            <a:r>
              <a:rPr lang="de-DE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Blinn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“Real-time GPU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rendering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of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piecewise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algebraic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surfaces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”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  <a:endParaRPr lang="en-US" sz="1100" b="0" i="0" u="none" strike="noStrike" baseline="0" dirty="0">
              <a:solidFill>
                <a:srgbClr val="000000"/>
              </a:solidFill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25920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attraktiv wenn:</a:t>
            </a:r>
          </a:p>
          <a:p>
            <a:pPr lvl="1"/>
            <a:r>
              <a:rPr lang="de-DE" dirty="0"/>
              <a:t>Große Rechenleistung benötigt wird</a:t>
            </a:r>
          </a:p>
          <a:p>
            <a:pPr lvl="1"/>
            <a:r>
              <a:rPr lang="de-DE" dirty="0"/>
              <a:t>Große Rechenleistung konstant benötigt wird</a:t>
            </a:r>
          </a:p>
          <a:p>
            <a:pPr lvl="1"/>
            <a:r>
              <a:rPr lang="de-DE" dirty="0"/>
              <a:t>Rechenleistung in Schüben benötigt wird</a:t>
            </a:r>
          </a:p>
          <a:p>
            <a:pPr lvl="1"/>
            <a:endParaRPr lang="de-DE" dirty="0"/>
          </a:p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unattraktiv wenn:</a:t>
            </a:r>
          </a:p>
          <a:p>
            <a:pPr lvl="1"/>
            <a:r>
              <a:rPr lang="de-DE" dirty="0"/>
              <a:t>keine große Rechenleistung benötigt wird</a:t>
            </a:r>
          </a:p>
          <a:p>
            <a:pPr lvl="1"/>
            <a:r>
              <a:rPr lang="de-DE" dirty="0"/>
              <a:t>Rechenleistung konstant benötigt wird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16</a:t>
            </a:fld>
            <a:endParaRPr lang="de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AFB17560-8F66-40A5-E2F8-B86A0B5AFD74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Wang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“Quality of Service Support for Fine-Grained Sharing on GPUs”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Lattuada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“Performance prediction of deep learning applications training in GPU as a service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systems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”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Vgl. Loop und </a:t>
            </a:r>
            <a:r>
              <a:rPr lang="de-DE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Blinn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“Real-time GPU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rendering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of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piecewise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algebraic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surfaces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”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  <a:endParaRPr lang="en-US" sz="1100" b="0" i="0" u="none" strike="noStrike" baseline="0" dirty="0">
              <a:solidFill>
                <a:srgbClr val="000000"/>
              </a:solidFill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3057906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Marktvorhersage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63BCA63-09E4-0E28-4E9D-485B72007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92" y="1825625"/>
            <a:ext cx="7737216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347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Fazit und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Anwendungsfall zu beachten</a:t>
            </a:r>
          </a:p>
          <a:p>
            <a:endParaRPr lang="de-DE" dirty="0"/>
          </a:p>
          <a:p>
            <a:r>
              <a:rPr lang="de-DE" dirty="0"/>
              <a:t>Inklusion in Smart TVs in Zukunft</a:t>
            </a:r>
          </a:p>
          <a:p>
            <a:endParaRPr lang="de-DE" dirty="0"/>
          </a:p>
          <a:p>
            <a:r>
              <a:rPr lang="de-DE" dirty="0"/>
              <a:t>Für den Gelegenheitsbenutzer vom Vorteil</a:t>
            </a:r>
          </a:p>
          <a:p>
            <a:endParaRPr lang="de-DE" dirty="0"/>
          </a:p>
          <a:p>
            <a:r>
              <a:rPr lang="de-DE" dirty="0"/>
              <a:t>Mit wachsenden Reifegrad vielversprechend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193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Almubaddel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Majed und Ahmed M.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Elmogy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“Cloud Computing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Antecedents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Challenges, 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and Directions”. In: Proceedings of the International Conference on Internet of things and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Cloud Computing. Hrsg. von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Djallel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Eddine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Boubiche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u. a. New York, NY, USA: ACM,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2016, S. 1–5.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Arslanian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Henri. The Book of Crypto: The Complete Guide to Understanding Bitcoin, Cryptocurrencies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and Digital Assets. Springer eBook Collection. Cham: Springer International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Publishing und Imprint Palgrave Macmillan, 2022.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Clement, J. Cloud gaming market value worldwide from 2019 to 2024. URL: https://www.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statista.com/statistics/932758/cloud- gaming- market- world/ (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besucht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am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Fernandes, G. Cloud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Gamings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21.7 Million Paying Users Helped the Market Generate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1.5 Billion in 2021; These Yearly Revenues Will Quadruple in 2024. URL: https : / 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newzoo.com/insights/articles/cloud-gaming-market-generated-1-5-billion-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dollars-in-2021/ (besucht am 22.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Froeschle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Hans-Peter und Stefan Meinhardt. “Cloud Computing – Von Enterprise Systems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zu Business Networks”. In: HMD Praxis der Wirtschaftsinformatik 51.6 (2014), S. 773–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774.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Gabriele D’Angelo, Stefano Ferretti und Moreno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Marzolla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Cloud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for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Gaming. Springer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eBook Collection. Cham: Springer International Publishing Switzerland, 2015.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Jadhav, N. The rise of GPU-as-a-Service. URL: https://www.yotta.com/the-rise-of-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gpu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-as-a-service/ (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besucht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am 24.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Kords, Martin. Weltweite Lieferung von Halbleiterprodukten (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integrated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circuit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)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fur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die Automobilindustrie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von 2011 bis 2021. URL: https://de.statista.com/statistik/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daten/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studie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/1288183/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umfrage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halbleiterlieferungen-fuer-kraftfahrzeuge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(besucht am 03.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Lattuada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Marco u. a. “Performance prediction of deep learning applications training in GPU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as a service systems”. In: Cluster Computing 25.2 (2022), S. 1279–1302.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Laulajainen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J., T.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Sutinen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 S.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Jarvinen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“Experiments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with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QoS-Aware Gaming-on-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Demand Service”. In: 20th International Conference on Advanced Information Networking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and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Applications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 Volume 1 (AINA’06). Bd. 1. 2006, S. 805–810.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Loop, Charles und Jim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Blinn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“Real-time GPU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rendering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of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piecewise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algebraic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surfaces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”.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In: ACM SIGGRAPH 2006 Papers on - SIGGRAPH ’06. Hrsg. von John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Finnegan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Julie Dorsey. New York, New York, USA: ACM Press, 2006, S. 664.</a:t>
            </a:r>
            <a:endParaRPr lang="de-DE" sz="1050" dirty="0">
              <a:solidFill>
                <a:srgbClr val="000000"/>
              </a:solidFill>
              <a:latin typeface="NimbusSanL-Regu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88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Einleitung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Halbleitermangel beeinflusst den Computer-Services</a:t>
            </a:r>
          </a:p>
          <a:p>
            <a:endParaRPr lang="de-DE" dirty="0"/>
          </a:p>
          <a:p>
            <a:r>
              <a:rPr lang="de-DE" dirty="0"/>
              <a:t>Cloud-Services zur zentralen Ressourcenaufteilung</a:t>
            </a:r>
          </a:p>
          <a:p>
            <a:pPr lvl="1"/>
            <a:r>
              <a:rPr lang="de-DE" dirty="0"/>
              <a:t>Gaming </a:t>
            </a:r>
            <a:r>
              <a:rPr lang="de-DE" dirty="0" err="1"/>
              <a:t>as</a:t>
            </a:r>
            <a:r>
              <a:rPr lang="de-DE" dirty="0"/>
              <a:t> a Service</a:t>
            </a:r>
          </a:p>
          <a:p>
            <a:pPr lvl="1"/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</a:t>
            </a:r>
          </a:p>
          <a:p>
            <a:pPr lvl="1"/>
            <a:endParaRPr lang="de-DE" dirty="0"/>
          </a:p>
          <a:p>
            <a:r>
              <a:rPr lang="de-DE" dirty="0"/>
              <a:t>Knappheit von Grafikkarten</a:t>
            </a:r>
          </a:p>
          <a:p>
            <a:endParaRPr lang="de-DE" dirty="0"/>
          </a:p>
          <a:p>
            <a:r>
              <a:rPr lang="de-DE" dirty="0"/>
              <a:t>Zukunftsperspektiven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03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McClean, Bill. The 2022 McClean Report. URL: https://www.icinsights.com/news/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bulletins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/The-Real-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Reason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-Behind-The-Automotive-Industry-IC-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ShortageA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StepFunction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-Surge-In-Demand/ (besucht am 02.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Moro-Visconti, Roberto, Hrsg.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Augmented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Corporate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Valuation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Cham: Springer International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Publishing, 2022.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Newzoo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Newzoo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 Key Numbers. URL: https://newzoo.com/key-numbers/ (besucht am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22.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Ojala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Arto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Pasi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Tyrvainen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. “Developing Cloud Business Models: A Case Study on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Cloud Gaming”. In: IEEE Software 28.4 (2011), S. 42–47.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Riasanow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Tobias und Helmut Krcmar. “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Everything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a Service (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XaaS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)”. In: Handbuch Digitale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Wirtschaft. Hrsg. von Tobias Kollmann. Springer Reference Wirtschaft. Wiesbaden: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Springer Fachmedien Wiesbaden, 2020, S. 1–12.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Rimol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Meghan. Gartner Says Global Chip Shortage Expected to Persist Until Second Quarter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of 2022. URL: https://www.gartner.com/en/newsroom/press-releases/2021-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05- 12-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gartner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- says- global- chip- shortage- expected- to- persist- until-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second-quarter-of-2022 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Soliman, Omar u. a. “Mobile Cloud Gaming: Issues and Challenges”. In: Mobile Web Information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Systems. Hrsg. von David Hutchison u. a. Bd. 8093.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Lecture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Notes in Computer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Science. Berlin, Heidelberg: Springer Berlin Heidelberg, 2013, S. 121–128.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Stadia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Google. Bandbreite, Datennutzung und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Streamingqualitat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URL: https://support.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google.com/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stadia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answer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/9607891?hl=de 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Statista-Research-Department. Volumen der weltweiten Investitionen in Blockchain-Technologien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und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Kryptowahrungen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von 2018 bis 2021. URL: https://de.statista.com/statistik/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daten /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studie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/ 1198230 /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umfrage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/ weltweite -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investitionen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 in -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blockchain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technologien-und-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kryptowaehrungen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 (besucht am 03.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Suznjevic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Mirko, Ivan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Slivar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 Lea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Skorin-Kapov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“Analysis and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QoE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evaluation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of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cloud</a:t>
            </a:r>
            <a:endParaRPr lang="de-DE" sz="1050" dirty="0">
              <a:solidFill>
                <a:srgbClr val="000000"/>
              </a:solidFill>
              <a:latin typeface="NimbusSanL-Regu"/>
            </a:endParaRP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gaming service adaptation under different network conditions: The case of NVIDIA Ge-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Force NOW”. In: 2016 Eighth International Conference on Quality of Multimedia Experience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(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QoMEX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). 2016, S. 1–6.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7935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Telekom. 5G Cloud Gaming. URL: https://www.telekom.de/unterwegs/was- ist-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5g/5g-cloud-gaming 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Jeffrey,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Nir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 Joanna F.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Scarcity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and Global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Insecurity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: The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Semiconductor Shortage”. In: IT Professional 23.5 (2021), S. 78–82.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Wang,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Zhenning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u. a. “Quality of Service Support for Fine-Grained Sharing on GPUs”. In: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Proceedings of the 44th Annual International Symposium on Computer Architecture. New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York, NY, USA: ACM, 2017, S. 269–281.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Wei Cai, Min Chen und Victor C.M. Leung. “Toward Gaming as a Service”. In: IEEE Internet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Computing 18.3 (2014), S. 12–18.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Zadtootaghaj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Saman. Quality of Experience Modeling for Cloud Gaming Services. Springer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eBook Collection. Cham: Springer Nature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Switzerland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AG, 2022.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084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DC50A-D170-D96E-3902-C66A781EF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Vielen Dank für Eure Aufmerksamkeit.</a:t>
            </a:r>
            <a:b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 freuen uns auf Eure Fragen.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49F7B5-7F5C-F890-63F5-BA719BFC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XaaS – Anything as a Service | Andreas Würzer, Christian Nguyen &amp; Suphi Pembe | WIN / WV | SoSe 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4C99BA-574A-6403-2DE2-F376B264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30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9D8C4-9C3B-682F-F7DD-3CCB66A3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  – Cloud Computing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A318E3DF-FA52-3093-3990-54A834152CB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96A78C-9BB3-8677-4FDF-F70294B1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86F69B-D0C7-7E31-ED83-D8D0B3B2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3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Wachsender Absatz</a:t>
            </a:r>
          </a:p>
          <a:p>
            <a:endParaRPr lang="de-DE" dirty="0"/>
          </a:p>
          <a:p>
            <a:r>
              <a:rPr lang="de-DE" dirty="0"/>
              <a:t>Wachsende </a:t>
            </a:r>
            <a:br>
              <a:rPr lang="de-DE" dirty="0"/>
            </a:br>
            <a:r>
              <a:rPr lang="de-DE" dirty="0"/>
              <a:t>Verwendungsmöglichkeiten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4</a:t>
            </a:fld>
            <a:endParaRPr lang="de-DE" dirty="0"/>
          </a:p>
        </p:txBody>
      </p:sp>
      <p:pic>
        <p:nvPicPr>
          <p:cNvPr id="9" name="Grafik 8" descr="Abbildung 3.1: Weltweite Lieferung von Halbleiterprodukten für die Automobilindustrie von&#10;2011 bis 2021">
            <a:extLst>
              <a:ext uri="{FF2B5EF4-FFF2-40B4-BE49-F238E27FC236}">
                <a16:creationId xmlns:a16="http://schemas.microsoft.com/office/drawing/2014/main" id="{426C24C6-231F-D756-73E2-3EEE9EEE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3" y="1688055"/>
            <a:ext cx="4686257" cy="34818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9E4224E-6A95-F0A1-F7FB-B531BAD2F915}"/>
              </a:ext>
            </a:extLst>
          </p:cNvPr>
          <p:cNvSpPr txBox="1"/>
          <p:nvPr/>
        </p:nvSpPr>
        <p:spPr>
          <a:xfrm>
            <a:off x="6660776" y="5118847"/>
            <a:ext cx="4693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100" b="0" i="0" u="none" strike="noStrike" baseline="0" dirty="0">
                <a:latin typeface="NimbusSanL-Regu"/>
              </a:rPr>
              <a:t>Abbildung 3.1: M. Kords (2022)</a:t>
            </a:r>
            <a:br>
              <a:rPr lang="de-DE" sz="1100" b="0" i="0" u="none" strike="noStrike" baseline="0" dirty="0">
                <a:latin typeface="NimbusSanL-Regu"/>
              </a:rPr>
            </a:br>
            <a:r>
              <a:rPr lang="de-DE" sz="1100" b="0" i="0" u="none" strike="noStrike" baseline="0" dirty="0">
                <a:latin typeface="NimbusSanL-Regu"/>
              </a:rPr>
              <a:t>Weltweite Lieferung von Halbleiterprodukten für die Automobilindustrie von 2011 bis 2021</a:t>
            </a:r>
            <a:endParaRPr lang="de-DE" sz="1100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9007CD26-5AA8-8347-FBFF-BC031073F40E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“Scarcity and Global Insecurity: The Semiconductor Shortage”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McClean,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Ital"/>
              </a:rPr>
              <a:t>The 2022 McClean Report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554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de-DE" dirty="0"/>
              <a:t>Trotz wachsenden Absatzes</a:t>
            </a:r>
            <a:br>
              <a:rPr lang="de-DE" dirty="0"/>
            </a:br>
            <a:r>
              <a:rPr lang="de-DE" dirty="0"/>
              <a:t>im Verhältnis weniger für </a:t>
            </a:r>
            <a:br>
              <a:rPr lang="de-DE" dirty="0"/>
            </a:br>
            <a:r>
              <a:rPr lang="de-DE" dirty="0"/>
              <a:t>Autoindustrie</a:t>
            </a:r>
          </a:p>
          <a:p>
            <a:endParaRPr lang="de-DE" dirty="0"/>
          </a:p>
          <a:p>
            <a:r>
              <a:rPr lang="de-DE" dirty="0"/>
              <a:t>Absatz durch Computersysteme</a:t>
            </a:r>
          </a:p>
          <a:p>
            <a:endParaRPr lang="de-DE" dirty="0"/>
          </a:p>
          <a:p>
            <a:r>
              <a:rPr lang="de-DE" dirty="0"/>
              <a:t>Gezwungene Modernisierung</a:t>
            </a:r>
            <a:br>
              <a:rPr lang="de-DE" dirty="0"/>
            </a:br>
            <a:r>
              <a:rPr lang="de-DE" dirty="0"/>
              <a:t>durch die Covid Pandemie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76859AA-380A-2742-7537-72B4DC54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90" y="1690688"/>
            <a:ext cx="5097010" cy="34919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B4784DF-1125-B491-0C17-F9747D0633A2}"/>
              </a:ext>
            </a:extLst>
          </p:cNvPr>
          <p:cNvSpPr txBox="1"/>
          <p:nvPr/>
        </p:nvSpPr>
        <p:spPr>
          <a:xfrm>
            <a:off x="6256790" y="5041510"/>
            <a:ext cx="491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3.2: </a:t>
            </a:r>
            <a:r>
              <a:rPr lang="en-US" sz="1200" b="0" i="0" u="none" strike="noStrike" baseline="0" dirty="0" err="1">
                <a:latin typeface="NimbusSanL-Regu"/>
              </a:rPr>
              <a:t>Voas</a:t>
            </a:r>
            <a:r>
              <a:rPr lang="en-US" sz="1200" b="0" i="0" u="none" strike="noStrike" baseline="0" dirty="0">
                <a:latin typeface="NimbusSanL-Regu"/>
              </a:rPr>
              <a:t>, </a:t>
            </a:r>
            <a:r>
              <a:rPr lang="en-US" sz="1200" b="0" i="0" u="none" strike="noStrike" baseline="0" dirty="0" err="1">
                <a:latin typeface="NimbusSanL-Regu"/>
              </a:rPr>
              <a:t>Kshetri</a:t>
            </a:r>
            <a:r>
              <a:rPr lang="en-US" sz="1200" b="0" i="0" u="none" strike="noStrike" baseline="0" dirty="0">
                <a:latin typeface="NimbusSanL-Regu"/>
              </a:rPr>
              <a:t> &amp; </a:t>
            </a:r>
            <a:r>
              <a:rPr lang="en-US" sz="1200" b="0" i="0" u="none" strike="noStrike" baseline="0" dirty="0" err="1">
                <a:latin typeface="NimbusSanL-Regu"/>
              </a:rPr>
              <a:t>DeFranco</a:t>
            </a:r>
            <a:r>
              <a:rPr lang="en-US" sz="1200" b="0" i="0" u="none" strike="noStrike" baseline="0" dirty="0">
                <a:latin typeface="NimbusSanL-Regu"/>
              </a:rPr>
              <a:t> (2021)</a:t>
            </a:r>
            <a:br>
              <a:rPr lang="en-US" sz="1200" b="0" i="0" u="none" strike="noStrike" baseline="0" dirty="0">
                <a:latin typeface="NimbusSanL-Regu"/>
              </a:rPr>
            </a:br>
            <a:r>
              <a:rPr lang="en-US" sz="1200" b="0" i="0" u="none" strike="noStrike" baseline="0" dirty="0">
                <a:latin typeface="NimbusSanL-Regu"/>
              </a:rPr>
              <a:t>Worldwide semiconductor revenues in 2019 and 2020 (dollar, billions)</a:t>
            </a:r>
            <a:endParaRPr lang="de-DE" sz="1200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2BB0D1AE-2FA0-B5FC-3EF7-0D1C4EF2410B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“Scarcity and Global Insecurity: The Semiconductor Shortage”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2531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Kryptoming</a:t>
            </a:r>
            <a:endParaRPr lang="de-DE" dirty="0"/>
          </a:p>
          <a:p>
            <a:pPr lvl="1"/>
            <a:r>
              <a:rPr lang="de-DE" dirty="0"/>
              <a:t>Fünffaches Investitionsvolumen im Vergleich zum Vorjahr</a:t>
            </a:r>
          </a:p>
          <a:p>
            <a:pPr lvl="1"/>
            <a:r>
              <a:rPr lang="de-DE" dirty="0"/>
              <a:t>Benötigt primär GPUs</a:t>
            </a:r>
          </a:p>
          <a:p>
            <a:pPr lvl="1"/>
            <a:endParaRPr lang="de-DE" dirty="0"/>
          </a:p>
          <a:p>
            <a:r>
              <a:rPr lang="de-DE" dirty="0"/>
              <a:t>Ursachen:</a:t>
            </a:r>
          </a:p>
          <a:p>
            <a:pPr lvl="1"/>
            <a:r>
              <a:rPr lang="de-DE" dirty="0" err="1"/>
              <a:t>Kryptomining</a:t>
            </a:r>
            <a:endParaRPr lang="de-DE" dirty="0"/>
          </a:p>
          <a:p>
            <a:pPr lvl="1"/>
            <a:r>
              <a:rPr lang="de-DE" dirty="0"/>
              <a:t>Hoher Bedarf</a:t>
            </a:r>
          </a:p>
          <a:p>
            <a:pPr lvl="1"/>
            <a:r>
              <a:rPr lang="de-DE" dirty="0"/>
              <a:t>Wenig Verfügbarkeit</a:t>
            </a:r>
          </a:p>
          <a:p>
            <a:pPr lvl="1"/>
            <a:endParaRPr lang="de-DE" dirty="0"/>
          </a:p>
          <a:p>
            <a:r>
              <a:rPr lang="de-DE" dirty="0"/>
              <a:t>Positive Prognosen für die Lieferkette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6</a:t>
            </a:fld>
            <a:endParaRPr lang="de-DE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946071D6-B548-036E-1E1E-7F535829B922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“Scarcity and Global Insecurity: The Semiconductor Shortage”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520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E0BB4CF-ED83-F60B-B532-DE1E7F0A4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37" y="2279635"/>
            <a:ext cx="7203326" cy="288767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7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Funktionsweise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807515-18A8-50ED-532F-7D6453E32852}"/>
              </a:ext>
            </a:extLst>
          </p:cNvPr>
          <p:cNvSpPr txBox="1"/>
          <p:nvPr/>
        </p:nvSpPr>
        <p:spPr>
          <a:xfrm>
            <a:off x="3187272" y="5386927"/>
            <a:ext cx="5817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4.1</a:t>
            </a:r>
            <a:r>
              <a:rPr lang="en-US" sz="1200" dirty="0">
                <a:latin typeface="NimbusSanL-Regu"/>
              </a:rPr>
              <a:t>: D’Angelo, Ferretti and </a:t>
            </a:r>
            <a:r>
              <a:rPr lang="en-US" sz="1200" dirty="0" err="1">
                <a:latin typeface="NimbusSanL-Regu"/>
              </a:rPr>
              <a:t>Marzolla</a:t>
            </a:r>
            <a:r>
              <a:rPr lang="en-US" sz="1200" dirty="0">
                <a:latin typeface="NimbusSanL-Regu"/>
              </a:rPr>
              <a:t> (2022) </a:t>
            </a:r>
            <a:r>
              <a:rPr lang="en-US" sz="1200" b="0" i="0" u="none" strike="noStrike" baseline="0" dirty="0">
                <a:latin typeface="NimbusSanL-Regu"/>
              </a:rPr>
              <a:t>Gaming as a Service models</a:t>
            </a:r>
            <a:endParaRPr lang="de-DE" sz="1200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563C2D04-74A0-3370-5E3F-3A8C1AD857AF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. Gabriele D’Angelo und </a:t>
            </a:r>
            <a:r>
              <a:rPr lang="en-US" sz="1100" dirty="0" err="1">
                <a:solidFill>
                  <a:srgbClr val="000000"/>
                </a:solidFill>
                <a:latin typeface="NimbusSanL-Regu"/>
              </a:rPr>
              <a:t>Marzolla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“Cloud for Gaming”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041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8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B8CAFDE7-66AA-CEBE-14DF-3BB023169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9767"/>
            <a:ext cx="6201637" cy="3937196"/>
          </a:xfrm>
        </p:spPr>
        <p:txBody>
          <a:bodyPr>
            <a:normAutofit/>
          </a:bodyPr>
          <a:lstStyle/>
          <a:p>
            <a:r>
              <a:rPr lang="de-DE" dirty="0"/>
              <a:t>Je nach Anbieter und Qualität des </a:t>
            </a:r>
            <a:r>
              <a:rPr lang="de-DE" dirty="0" err="1"/>
              <a:t>Videostreams</a:t>
            </a:r>
            <a:r>
              <a:rPr lang="de-DE" dirty="0"/>
              <a:t> variiert sich die erforderliche  Internetgeschwindigkeit.</a:t>
            </a:r>
          </a:p>
          <a:p>
            <a:r>
              <a:rPr lang="de-DE" dirty="0"/>
              <a:t>Die Anforderung von bspw. Google </a:t>
            </a:r>
            <a:r>
              <a:rPr lang="de-DE" dirty="0" err="1"/>
              <a:t>Stadia</a:t>
            </a:r>
            <a:r>
              <a:rPr lang="de-DE" dirty="0"/>
              <a:t> mit einer Internetgeschwindigkeit von 35 Mbit/s für die höchste Auflösung ist mit 95,1 % erfüllt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CD2FD2E-D428-2130-285F-9897F957C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36" y="2630043"/>
            <a:ext cx="4313963" cy="265109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97089F4-0055-0557-F71D-0CE52485C054}"/>
              </a:ext>
            </a:extLst>
          </p:cNvPr>
          <p:cNvSpPr txBox="1"/>
          <p:nvPr/>
        </p:nvSpPr>
        <p:spPr>
          <a:xfrm>
            <a:off x="7039835" y="5460522"/>
            <a:ext cx="4313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4.2</a:t>
            </a:r>
            <a:r>
              <a:rPr lang="en-US" sz="1200" dirty="0">
                <a:latin typeface="NimbusSanL-Regu"/>
              </a:rPr>
              <a:t>: </a:t>
            </a:r>
            <a:r>
              <a:rPr lang="en-US" sz="1200" dirty="0" err="1">
                <a:latin typeface="NimbusSanL-Regu"/>
              </a:rPr>
              <a:t>atene</a:t>
            </a:r>
            <a:r>
              <a:rPr lang="en-US" sz="1200" dirty="0">
                <a:latin typeface="NimbusSanL-Regu"/>
              </a:rPr>
              <a:t> KOM GmbH (2021), </a:t>
            </a:r>
            <a:r>
              <a:rPr lang="en-US" sz="1200" dirty="0" err="1">
                <a:latin typeface="NimbusSanL-Regu"/>
              </a:rPr>
              <a:t>Entwicklung</a:t>
            </a:r>
            <a:r>
              <a:rPr lang="en-US" sz="1200" dirty="0">
                <a:latin typeface="NimbusSanL-Regu"/>
              </a:rPr>
              <a:t> der </a:t>
            </a:r>
            <a:r>
              <a:rPr lang="en-US" sz="1200" dirty="0" err="1">
                <a:latin typeface="NimbusSanL-Regu"/>
              </a:rPr>
              <a:t>Breitbandverfuegbarkeit</a:t>
            </a:r>
            <a:r>
              <a:rPr lang="en-US" sz="1200" dirty="0">
                <a:latin typeface="NimbusSanL-Regu"/>
              </a:rPr>
              <a:t> in Deutschland </a:t>
            </a:r>
            <a:r>
              <a:rPr lang="en-US" sz="1200" dirty="0" err="1">
                <a:latin typeface="NimbusSanL-Regu"/>
              </a:rPr>
              <a:t>nach</a:t>
            </a:r>
            <a:r>
              <a:rPr lang="en-US" sz="1200" dirty="0">
                <a:latin typeface="NimbusSanL-Regu"/>
              </a:rPr>
              <a:t> </a:t>
            </a:r>
            <a:r>
              <a:rPr lang="en-US" sz="1200" dirty="0" err="1">
                <a:latin typeface="NimbusSanL-Regu"/>
              </a:rPr>
              <a:t>Bandbreitenklassen</a:t>
            </a:r>
            <a:endParaRPr lang="de-DE" sz="1200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24B710C2-4FE4-BA56-A6E4-041D44F385C3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Stadia, </a:t>
            </a:r>
            <a:r>
              <a:rPr lang="en-US" sz="1100" dirty="0">
                <a:solidFill>
                  <a:srgbClr val="0000FF"/>
                </a:solidFill>
                <a:latin typeface="NimbusSanL-Regu"/>
              </a:rPr>
              <a:t>“</a:t>
            </a:r>
            <a:r>
              <a:rPr lang="en-US" sz="1100" dirty="0" err="1">
                <a:solidFill>
                  <a:srgbClr val="0000FF"/>
                </a:solidFill>
                <a:latin typeface="NimbusSanL-Regu"/>
              </a:rPr>
              <a:t>Bandbreite</a:t>
            </a:r>
            <a:r>
              <a:rPr lang="en-US" sz="1100" dirty="0">
                <a:solidFill>
                  <a:srgbClr val="0000FF"/>
                </a:solidFill>
                <a:latin typeface="NimbusSanL-Regu"/>
              </a:rPr>
              <a:t>, </a:t>
            </a:r>
            <a:r>
              <a:rPr lang="en-US" sz="1100" dirty="0" err="1">
                <a:solidFill>
                  <a:srgbClr val="0000FF"/>
                </a:solidFill>
                <a:latin typeface="NimbusSanL-Regu"/>
              </a:rPr>
              <a:t>Datennutzung</a:t>
            </a:r>
            <a:r>
              <a:rPr lang="en-US" sz="1100" dirty="0">
                <a:solidFill>
                  <a:srgbClr val="0000FF"/>
                </a:solidFill>
                <a:latin typeface="NimbusSanL-Regu"/>
              </a:rPr>
              <a:t> und </a:t>
            </a:r>
            <a:r>
              <a:rPr lang="en-US" sz="1100" dirty="0" err="1">
                <a:solidFill>
                  <a:srgbClr val="0000FF"/>
                </a:solidFill>
                <a:latin typeface="NimbusSanL-Regu"/>
              </a:rPr>
              <a:t>Streamingqualität</a:t>
            </a:r>
            <a:r>
              <a:rPr lang="en-US" sz="1100" dirty="0">
                <a:solidFill>
                  <a:srgbClr val="0000FF"/>
                </a:solidFill>
                <a:latin typeface="NimbusSanL-Regu"/>
              </a:rPr>
              <a:t>.”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559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9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251B710-3EF2-5A4A-2B33-ECDBE60F3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754" t="20115" r="13154" b="26505"/>
          <a:stretch/>
        </p:blipFill>
        <p:spPr>
          <a:xfrm>
            <a:off x="8845441" y="3424075"/>
            <a:ext cx="2508359" cy="961736"/>
          </a:xfrm>
        </p:spPr>
      </p:pic>
      <p:pic>
        <p:nvPicPr>
          <p:cNvPr id="1026" name="Picture 2" descr="NVIDIA SHIELD – Der beste Streaming-Mediaplayer">
            <a:extLst>
              <a:ext uri="{FF2B5EF4-FFF2-40B4-BE49-F238E27FC236}">
                <a16:creationId xmlns:a16="http://schemas.microsoft.com/office/drawing/2014/main" id="{6592F912-D6E6-3F53-C8DF-70B593CB2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 b="23989"/>
          <a:stretch/>
        </p:blipFill>
        <p:spPr bwMode="auto">
          <a:xfrm>
            <a:off x="8845441" y="1690688"/>
            <a:ext cx="2508359" cy="73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box Cloud Gaming (Beta) auf Xbox.com">
            <a:extLst>
              <a:ext uri="{FF2B5EF4-FFF2-40B4-BE49-F238E27FC236}">
                <a16:creationId xmlns:a16="http://schemas.microsoft.com/office/drawing/2014/main" id="{E3E8E476-351B-AD57-206B-5FC6A0849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0" b="16002"/>
          <a:stretch/>
        </p:blipFill>
        <p:spPr bwMode="auto">
          <a:xfrm>
            <a:off x="8845440" y="4419936"/>
            <a:ext cx="2508359" cy="96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bonnements und Services">
            <a:extLst>
              <a:ext uri="{FF2B5EF4-FFF2-40B4-BE49-F238E27FC236}">
                <a16:creationId xmlns:a16="http://schemas.microsoft.com/office/drawing/2014/main" id="{17B1B419-6F9F-E650-77BB-34B887FA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654" y="5460982"/>
            <a:ext cx="1077930" cy="10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in neuer Anfang für Shadow ist in Sicht">
            <a:extLst>
              <a:ext uri="{FF2B5EF4-FFF2-40B4-BE49-F238E27FC236}">
                <a16:creationId xmlns:a16="http://schemas.microsoft.com/office/drawing/2014/main" id="{AF5F6029-D0BD-5DF2-799F-52AF24DD7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2" t="14802" r="12731" b="16496"/>
          <a:stretch/>
        </p:blipFill>
        <p:spPr bwMode="auto">
          <a:xfrm>
            <a:off x="8845441" y="2445276"/>
            <a:ext cx="2463592" cy="96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200" y="2239767"/>
            <a:ext cx="7772400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Abonnement erforderlich und nur mit bestimmten Geräten nutzbar</a:t>
            </a:r>
          </a:p>
          <a:p>
            <a:r>
              <a:rPr lang="de-DE" dirty="0"/>
              <a:t>Erste Unterschiede ergeben sich bei den jeweiligen Konzepten</a:t>
            </a:r>
          </a:p>
          <a:p>
            <a:r>
              <a:rPr lang="de-DE" dirty="0"/>
              <a:t>Gemeinsamkeit: Konzept schafft einen potenziellen Markt für Benutzer, die für die Spielzeit der Spiele zahlen, statt der eigentlichen Spielsoftware</a:t>
            </a: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9494F5F1-3246-BE00-874E-5DDB71CE83B9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7543801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dirty="0" err="1">
                <a:solidFill>
                  <a:srgbClr val="000000"/>
                </a:solidFill>
                <a:latin typeface="NimbusSanL-Regu"/>
              </a:rPr>
              <a:t>Suznjevic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NimbusSanL-Regu"/>
              </a:rPr>
              <a:t>Slivar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100" dirty="0" err="1">
                <a:solidFill>
                  <a:srgbClr val="000000"/>
                </a:solidFill>
                <a:latin typeface="NimbusSanL-Regu"/>
              </a:rPr>
              <a:t>Skorin-Kapov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,, </a:t>
            </a:r>
            <a:r>
              <a:rPr lang="en-US" sz="1100" dirty="0">
                <a:solidFill>
                  <a:srgbClr val="0000FF"/>
                </a:solidFill>
                <a:latin typeface="NimbusSanL-Regu"/>
              </a:rPr>
              <a:t>“Analysis and </a:t>
            </a:r>
            <a:r>
              <a:rPr lang="en-US" sz="1100" dirty="0" err="1">
                <a:solidFill>
                  <a:srgbClr val="0000FF"/>
                </a:solidFill>
                <a:latin typeface="NimbusSanL-Regu"/>
              </a:rPr>
              <a:t>QoE</a:t>
            </a:r>
            <a:r>
              <a:rPr lang="en-US" sz="1100" dirty="0">
                <a:solidFill>
                  <a:srgbClr val="0000FF"/>
                </a:solidFill>
                <a:latin typeface="NimbusSanL-Regu"/>
              </a:rPr>
              <a:t> evaluation of cloud gaming service adaptation under different network conditions: The case of NVIDIA GeForce NOW”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0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2403</Words>
  <Application>Microsoft Macintosh PowerPoint</Application>
  <PresentationFormat>Breitbild</PresentationFormat>
  <Paragraphs>253</Paragraphs>
  <Slides>22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NimbusSanL-Regu</vt:lpstr>
      <vt:lpstr>NimbusSanL-ReguItal</vt:lpstr>
      <vt:lpstr>Office</vt:lpstr>
      <vt:lpstr>Subversion</vt:lpstr>
      <vt:lpstr>Einleitung</vt:lpstr>
      <vt:lpstr>Anything as a Service  – Cloud Computing</vt:lpstr>
      <vt:lpstr>Knappheit von Grafikkarten</vt:lpstr>
      <vt:lpstr>Knappheit von Grafikkarten</vt:lpstr>
      <vt:lpstr>Knappheit von Grafikkarten</vt:lpstr>
      <vt:lpstr>Gaming as a Service</vt:lpstr>
      <vt:lpstr>Gaming as a Service</vt:lpstr>
      <vt:lpstr>Gaming as a Service</vt:lpstr>
      <vt:lpstr>Gaming as a Service</vt:lpstr>
      <vt:lpstr>Gaming as a Service</vt:lpstr>
      <vt:lpstr>GPU as a Service</vt:lpstr>
      <vt:lpstr>GPU as a Service</vt:lpstr>
      <vt:lpstr>GPU as a Service</vt:lpstr>
      <vt:lpstr>GPU as a Service</vt:lpstr>
      <vt:lpstr>GPU as a Service</vt:lpstr>
      <vt:lpstr>Marktvorhersage</vt:lpstr>
      <vt:lpstr>Fazit und Ausblick</vt:lpstr>
      <vt:lpstr>Quellenverzeichnis</vt:lpstr>
      <vt:lpstr>Quellenverzeichnis</vt:lpstr>
      <vt:lpstr>Quellenverzeichnis</vt:lpstr>
      <vt:lpstr>Vielen Dank für Eure Aufmerksamkeit. Wir freuen uns auf Eure Fragen.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Subversion</dc:title>
  <dc:creator>Suphi Pembe</dc:creator>
  <cp:lastModifiedBy>Christian Nguyen</cp:lastModifiedBy>
  <cp:revision>11</cp:revision>
  <dcterms:created xsi:type="dcterms:W3CDTF">2022-06-07T16:29:11Z</dcterms:created>
  <dcterms:modified xsi:type="dcterms:W3CDTF">2022-06-24T15:22:19Z</dcterms:modified>
</cp:coreProperties>
</file>